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68D571-7434-4CE5-B498-8A0CE9FFC561}">
  <a:tblStyle styleId="{DC68D571-7434-4CE5-B498-8A0CE9FFC5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Introduce about yourselves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2969a7905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a2969a7905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15 </a:t>
            </a:r>
            <a:r>
              <a:rPr lang="en"/>
              <a:t>adversarial</a:t>
            </a:r>
            <a:r>
              <a:rPr lang="en"/>
              <a:t> images 1 got tagged as explicit 14 were not detected.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Controls added: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Safe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NSFW original images.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2969a790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2969a790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2969a7905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2969a7905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2969a7905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a2969a7905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35d209cf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35d209c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35d209cf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35d209cf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35d209cf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a35d209cf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35d209cf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35d209cf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35d209cf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a35d209cf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35d209cf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35d209cf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a2969a790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a2969a790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Ask about reddit users, if the know what nsfw is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35d209cf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a35d209cf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35d209cf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a35d209cf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35d209cf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35d209cf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2969a7905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a2969a7905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35d209cf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35d209cf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35d209cf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a35d209cf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35d209cf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a35d209cf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a2969a7905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a2969a790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342d7e60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342d7e60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a342d7e60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a342d7e60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2969a7905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2969a7905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2969a7905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2969a7905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35d209cf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35d209cf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2969a7905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2969a7905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Requested access for the PEDA 376K dataset from the authors of PEDA 376K: A Novel Dataset for Deep-Learning Based Porn-Detectors Request was denied due to copyright issues.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2969a790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2969a790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2969a7905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2969a790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2969a7905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a2969a790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our own developed model to attack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model is tensorflow, we have trained it on pytorch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6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23.jpg"/><Relationship Id="rId5" Type="http://schemas.openxmlformats.org/officeDocument/2006/relationships/image" Target="../media/image17.jpg"/><Relationship Id="rId6" Type="http://schemas.openxmlformats.org/officeDocument/2006/relationships/image" Target="../media/image15.jpg"/><Relationship Id="rId7" Type="http://schemas.openxmlformats.org/officeDocument/2006/relationships/image" Target="../media/image19.jpg"/><Relationship Id="rId8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bumble.com/en-us/the-buzz/bumble-open-source-private-detector-ai-cyberflashing-dick-pics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hyperlink" Target="https://github.com/Steeeeph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550" y="476300"/>
            <a:ext cx="2529325" cy="25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475375" y="1141275"/>
            <a:ext cx="2606400" cy="969600"/>
          </a:xfrm>
          <a:prstGeom prst="rect">
            <a:avLst/>
          </a:prstGeom>
          <a:solidFill>
            <a:srgbClr val="FF0000"/>
          </a:solidFill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</a:rPr>
              <a:t>NSFW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942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CSE 509 Research Project Presentation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986800" y="3670625"/>
            <a:ext cx="4896900" cy="13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Team: Security Sheriffs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Members: Neelesh, Jagadeesh, Kamalnath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081775" y="1186763"/>
            <a:ext cx="2049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700">
                <a:solidFill>
                  <a:schemeClr val="lt1"/>
                </a:solidFill>
              </a:rPr>
              <a:t>NINJA</a:t>
            </a:r>
            <a:endParaRPr b="1" i="1" sz="47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Bumble Attack Results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52475"/>
            <a:ext cx="8520600" cy="3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There are 2 different models used in Bumble platform, one for profile pictures and other for in chat media. We targeted in chat media model.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Out of 15 adversarial images, only one got tagged as NSFW and the rest were undetected.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Control Images: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 NSFW images were added and all were detected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 Normal Images (</a:t>
            </a:r>
            <a:r>
              <a:rPr lang="en">
                <a:solidFill>
                  <a:schemeClr val="lt1"/>
                </a:solidFill>
              </a:rPr>
              <a:t>non NSFW</a:t>
            </a:r>
            <a:r>
              <a:rPr lang="en">
                <a:solidFill>
                  <a:schemeClr val="lt1"/>
                </a:solidFill>
              </a:rPr>
              <a:t>/SFW)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									               			</a:t>
            </a:r>
            <a:r>
              <a:rPr lang="en" sz="1000">
                <a:solidFill>
                  <a:schemeClr val="lt1"/>
                </a:solidFill>
              </a:rPr>
              <a:t>The results are at the end of ppt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8295750" y="0"/>
            <a:ext cx="848250" cy="8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What is BlackBox Attack?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8520600" cy="13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Black-box attacks involves testing the vulnerabilities of these detection systems without direct access or knowledge of their internal workings, relying solely on input-output observations to identify weaknesses.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8264900" y="0"/>
            <a:ext cx="879101" cy="8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199350" y="3352900"/>
            <a:ext cx="82788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We chose to target Reddit for this attack, as it is more forgiving than Facebook.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100" y="4115120"/>
            <a:ext cx="2749632" cy="574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6186" y="3962925"/>
            <a:ext cx="1570214" cy="8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5625" y="1830499"/>
            <a:ext cx="5457000" cy="14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Grad-CAM is a “visual explanation” tool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Tells us which pixels/regions a model is giving importance to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Hypothesis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Different models for the same task look at similar image regions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Does not depend whether we use same dataset for training/testing of all models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If there are some “important region(s)” in an image, we can add noise gradually to the region(s)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There will be a time when this noisy image will start getting misclassified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Need to control the denoising as well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600" y="0"/>
            <a:ext cx="823400" cy="8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Our Methodology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To cover different types of models that have been introduced, we selected 4 models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Resnets (4 types - 18, 34, 50, 101)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InceptionNet (v2, v3)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Vit (base model)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VGG16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The models have been introduced at </a:t>
            </a:r>
            <a:r>
              <a:rPr lang="en">
                <a:solidFill>
                  <a:schemeClr val="lt1"/>
                </a:solidFill>
              </a:rPr>
              <a:t>different</a:t>
            </a:r>
            <a:r>
              <a:rPr lang="en">
                <a:solidFill>
                  <a:schemeClr val="lt1"/>
                </a:solidFill>
              </a:rPr>
              <a:t> times (VGG 2014 to Vit 2020)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7450" y="0"/>
            <a:ext cx="786550" cy="7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Selection of Models 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Grad-CAM outputs for some of </a:t>
            </a:r>
            <a:r>
              <a:rPr lang="en">
                <a:solidFill>
                  <a:schemeClr val="lt1"/>
                </a:solidFill>
              </a:rPr>
              <a:t>these</a:t>
            </a:r>
            <a:r>
              <a:rPr lang="en">
                <a:solidFill>
                  <a:schemeClr val="lt1"/>
                </a:solidFill>
              </a:rPr>
              <a:t> models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Number of regions produced can be more than one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3 of these 5 are pretty similar (how similar?)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Selection of Models Cont.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3600" y="2855275"/>
            <a:ext cx="1344475" cy="13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500" y="2855275"/>
            <a:ext cx="1344475" cy="13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2975" y="2855289"/>
            <a:ext cx="1344475" cy="1344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5025" y="2855275"/>
            <a:ext cx="1344475" cy="13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7075" y="2855275"/>
            <a:ext cx="1344475" cy="13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358463" y="4274475"/>
            <a:ext cx="112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Inception-v3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2246400" y="4274475"/>
            <a:ext cx="112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Resnet-34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4134325" y="4274475"/>
            <a:ext cx="112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Resnet-50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5939888" y="4274475"/>
            <a:ext cx="112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Resnet-101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7651763" y="4274475"/>
            <a:ext cx="112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ViT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8277325" y="0"/>
            <a:ext cx="866675" cy="7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We took a sample of 100 images (grad cam outputs) for 5 models and computed mean EMD distances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Similarity metrics</a:t>
            </a:r>
            <a:r>
              <a:rPr lang="en">
                <a:solidFill>
                  <a:schemeClr val="lt1"/>
                </a:solidFill>
              </a:rPr>
              <a:t> based on </a:t>
            </a:r>
            <a:r>
              <a:rPr b="1" lang="en">
                <a:solidFill>
                  <a:schemeClr val="lt1"/>
                </a:solidFill>
              </a:rPr>
              <a:t>Earth Mover Distance</a:t>
            </a:r>
            <a:endParaRPr b="1">
              <a:solidFill>
                <a:schemeClr val="lt1"/>
              </a:solidFill>
            </a:endParaRPr>
          </a:p>
        </p:txBody>
      </p:sp>
      <p:graphicFrame>
        <p:nvGraphicFramePr>
          <p:cNvPr id="185" name="Google Shape;185;p27"/>
          <p:cNvGraphicFramePr/>
          <p:nvPr/>
        </p:nvGraphicFramePr>
        <p:xfrm>
          <a:off x="888650" y="239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{DC68D571-7434-4CE5-B498-8A0CE9FFC561}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Inception-v3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Resnet-34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Resnet-50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Resnet-101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ViT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Inception-v3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Resnet-34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0.0023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Resnet-50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0.0063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0.0014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Resnet-101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0.0041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0.0035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0.0011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86" name="Google Shape;186;p27"/>
          <p:cNvGraphicFramePr/>
          <p:nvPr/>
        </p:nvGraphicFramePr>
        <p:xfrm>
          <a:off x="888650" y="43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{DC68D571-7434-4CE5-B498-8A0CE9FFC561}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ViT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0.0087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0.0063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0.0049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0.0061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0850" y="0"/>
            <a:ext cx="723149" cy="83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Algorithm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Train a model </a:t>
            </a:r>
            <a:r>
              <a:rPr i="1" lang="en">
                <a:solidFill>
                  <a:schemeClr val="lt1"/>
                </a:solidFill>
              </a:rPr>
              <a:t>M </a:t>
            </a:r>
            <a:r>
              <a:rPr lang="en">
                <a:solidFill>
                  <a:schemeClr val="lt1"/>
                </a:solidFill>
              </a:rPr>
              <a:t>on the dataset </a:t>
            </a:r>
            <a:r>
              <a:rPr i="1" lang="en">
                <a:solidFill>
                  <a:schemeClr val="lt1"/>
                </a:solidFill>
              </a:rPr>
              <a:t>D</a:t>
            </a:r>
            <a:r>
              <a:rPr lang="en">
                <a:solidFill>
                  <a:schemeClr val="lt1"/>
                </a:solidFill>
              </a:rPr>
              <a:t> (NSFW + SFW Images)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Take an image I</a:t>
            </a:r>
            <a:r>
              <a:rPr baseline="30000" lang="en">
                <a:solidFill>
                  <a:schemeClr val="lt1"/>
                </a:solidFill>
              </a:rPr>
              <a:t>H x W x 3</a:t>
            </a:r>
            <a:r>
              <a:rPr lang="en">
                <a:solidFill>
                  <a:schemeClr val="lt1"/>
                </a:solidFill>
              </a:rPr>
              <a:t> ~ D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Get the grad-cam output of this image </a:t>
            </a:r>
            <a:r>
              <a:rPr i="1" lang="en">
                <a:solidFill>
                  <a:schemeClr val="lt1"/>
                </a:solidFill>
              </a:rPr>
              <a:t>G = gradcam ( I )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Assume </a:t>
            </a:r>
            <a:r>
              <a:rPr i="1" lang="en">
                <a:solidFill>
                  <a:schemeClr val="lt1"/>
                </a:solidFill>
              </a:rPr>
              <a:t>G</a:t>
            </a:r>
            <a:r>
              <a:rPr lang="en">
                <a:solidFill>
                  <a:schemeClr val="lt1"/>
                </a:solidFill>
              </a:rPr>
              <a:t> has </a:t>
            </a:r>
            <a:r>
              <a:rPr i="1" lang="en">
                <a:solidFill>
                  <a:schemeClr val="lt1"/>
                </a:solidFill>
              </a:rPr>
              <a:t>N </a:t>
            </a:r>
            <a:r>
              <a:rPr lang="en">
                <a:solidFill>
                  <a:schemeClr val="lt1"/>
                </a:solidFill>
              </a:rPr>
              <a:t>number of regions (disconnected red regions)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Initialize </a:t>
            </a:r>
            <a:r>
              <a:rPr i="1" lang="en">
                <a:solidFill>
                  <a:schemeClr val="lt1"/>
                </a:solidFill>
              </a:rPr>
              <a:t>N</a:t>
            </a:r>
            <a:r>
              <a:rPr lang="en">
                <a:solidFill>
                  <a:schemeClr val="lt1"/>
                </a:solidFill>
              </a:rPr>
              <a:t> gaussians with mean </a:t>
            </a:r>
            <a:r>
              <a:rPr i="1" lang="en">
                <a:solidFill>
                  <a:schemeClr val="lt1"/>
                </a:solidFill>
              </a:rPr>
              <a:t>μ</a:t>
            </a:r>
            <a:r>
              <a:rPr baseline="-25000" i="1" lang="en">
                <a:solidFill>
                  <a:schemeClr val="lt1"/>
                </a:solidFill>
              </a:rPr>
              <a:t>1</a:t>
            </a:r>
            <a:r>
              <a:rPr lang="en">
                <a:solidFill>
                  <a:schemeClr val="lt1"/>
                </a:solidFill>
              </a:rPr>
              <a:t>, </a:t>
            </a:r>
            <a:r>
              <a:rPr i="1" lang="en">
                <a:solidFill>
                  <a:schemeClr val="lt1"/>
                </a:solidFill>
              </a:rPr>
              <a:t>μ</a:t>
            </a:r>
            <a:r>
              <a:rPr baseline="-25000" i="1" lang="en">
                <a:solidFill>
                  <a:schemeClr val="lt1"/>
                </a:solidFill>
              </a:rPr>
              <a:t>2</a:t>
            </a:r>
            <a:r>
              <a:rPr lang="en">
                <a:solidFill>
                  <a:schemeClr val="lt1"/>
                </a:solidFill>
              </a:rPr>
              <a:t> … and variance </a:t>
            </a:r>
            <a:r>
              <a:rPr lang="en">
                <a:solidFill>
                  <a:schemeClr val="lt1"/>
                </a:solidFill>
              </a:rPr>
              <a:t>𝜎</a:t>
            </a:r>
            <a:r>
              <a:rPr baseline="-25000" lang="en">
                <a:solidFill>
                  <a:schemeClr val="lt1"/>
                </a:solidFill>
              </a:rPr>
              <a:t>1</a:t>
            </a:r>
            <a:r>
              <a:rPr lang="en">
                <a:solidFill>
                  <a:schemeClr val="lt1"/>
                </a:solidFill>
              </a:rPr>
              <a:t>, 𝜎</a:t>
            </a:r>
            <a:r>
              <a:rPr baseline="-25000" lang="en">
                <a:solidFill>
                  <a:schemeClr val="lt1"/>
                </a:solidFill>
              </a:rPr>
              <a:t>2</a:t>
            </a:r>
            <a:r>
              <a:rPr lang="en">
                <a:solidFill>
                  <a:schemeClr val="lt1"/>
                </a:solidFill>
              </a:rPr>
              <a:t>, ….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At these locations, apply these noises in a patch of height and width </a:t>
            </a:r>
            <a:r>
              <a:rPr i="1" lang="en">
                <a:solidFill>
                  <a:schemeClr val="lt1"/>
                </a:solidFill>
              </a:rPr>
              <a:t>x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Apply these gaussians to the image to get the new image </a:t>
            </a:r>
            <a:r>
              <a:rPr i="1" lang="en">
                <a:solidFill>
                  <a:schemeClr val="lt1"/>
                </a:solidFill>
              </a:rPr>
              <a:t>I’(μ, </a:t>
            </a:r>
            <a:r>
              <a:rPr lang="en">
                <a:solidFill>
                  <a:schemeClr val="lt1"/>
                </a:solidFill>
              </a:rPr>
              <a:t>𝜎, </a:t>
            </a:r>
            <a:r>
              <a:rPr i="1" lang="en">
                <a:solidFill>
                  <a:schemeClr val="lt1"/>
                </a:solidFill>
              </a:rPr>
              <a:t>x)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White-Box Attack Cont.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074" y="0"/>
            <a:ext cx="863926" cy="9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Algorithm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Assuming that the original label is </a:t>
            </a:r>
            <a:r>
              <a:rPr i="1" lang="en">
                <a:solidFill>
                  <a:schemeClr val="lt1"/>
                </a:solidFill>
              </a:rPr>
              <a:t>y</a:t>
            </a:r>
            <a:r>
              <a:rPr lang="en">
                <a:solidFill>
                  <a:schemeClr val="lt1"/>
                </a:solidFill>
              </a:rPr>
              <a:t>, the loss function corresponding to this image is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			</a:t>
            </a:r>
            <a:r>
              <a:rPr lang="en">
                <a:solidFill>
                  <a:srgbClr val="0000FF"/>
                </a:solidFill>
              </a:rPr>
              <a:t>L </a:t>
            </a:r>
            <a:r>
              <a:rPr lang="en">
                <a:solidFill>
                  <a:schemeClr val="lt1"/>
                </a:solidFill>
              </a:rPr>
              <a:t>(</a:t>
            </a:r>
            <a:r>
              <a:rPr lang="en">
                <a:solidFill>
                  <a:srgbClr val="FF9900"/>
                </a:solidFill>
              </a:rPr>
              <a:t>M</a:t>
            </a:r>
            <a:r>
              <a:rPr lang="en">
                <a:solidFill>
                  <a:schemeClr val="lt1"/>
                </a:solidFill>
              </a:rPr>
              <a:t> (</a:t>
            </a:r>
            <a:r>
              <a:rPr lang="en">
                <a:solidFill>
                  <a:srgbClr val="00FF00"/>
                </a:solidFill>
              </a:rPr>
              <a:t>I’(μ, 𝜎, x)</a:t>
            </a:r>
            <a:r>
              <a:rPr lang="en">
                <a:solidFill>
                  <a:schemeClr val="lt1"/>
                </a:solidFill>
              </a:rPr>
              <a:t>), </a:t>
            </a:r>
            <a:r>
              <a:rPr lang="en">
                <a:solidFill>
                  <a:srgbClr val="FF9900"/>
                </a:solidFill>
              </a:rPr>
              <a:t>y</a:t>
            </a:r>
            <a:r>
              <a:rPr lang="en">
                <a:solidFill>
                  <a:schemeClr val="lt1"/>
                </a:solidFill>
              </a:rPr>
              <a:t>)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We want to maximize this loss such that the added noise remains small</a:t>
            </a:r>
            <a:endParaRPr>
              <a:solidFill>
                <a:schemeClr val="lt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">
                <a:solidFill>
                  <a:schemeClr val="lt1"/>
                </a:solidFill>
              </a:rPr>
              <a:t>|| I’ - I ||</a:t>
            </a:r>
            <a:r>
              <a:rPr baseline="-25000" lang="en" sz="1900">
                <a:solidFill>
                  <a:schemeClr val="lt1"/>
                </a:solidFill>
              </a:rPr>
              <a:t>∞</a:t>
            </a:r>
            <a:r>
              <a:rPr lang="en" sz="1900">
                <a:solidFill>
                  <a:schemeClr val="lt1"/>
                </a:solidFill>
              </a:rPr>
              <a:t> </a:t>
            </a:r>
            <a:r>
              <a:rPr lang="en" sz="1500">
                <a:solidFill>
                  <a:schemeClr val="lt1"/>
                </a:solidFill>
              </a:rPr>
              <a:t>&lt; ϵ (Allowable noise)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Final equation becomes</a:t>
            </a:r>
            <a:endParaRPr sz="1500">
              <a:solidFill>
                <a:schemeClr val="lt1"/>
              </a:solidFill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500">
                <a:solidFill>
                  <a:schemeClr val="lt1"/>
                </a:solidFill>
              </a:rPr>
              <a:t>arg max</a:t>
            </a:r>
            <a:r>
              <a:rPr lang="en" sz="1500">
                <a:solidFill>
                  <a:schemeClr val="lt1"/>
                </a:solidFill>
              </a:rPr>
              <a:t>   </a:t>
            </a:r>
            <a:r>
              <a:rPr lang="en" sz="2600">
                <a:solidFill>
                  <a:schemeClr val="lt1"/>
                </a:solidFill>
              </a:rPr>
              <a:t>(</a:t>
            </a:r>
            <a:r>
              <a:rPr lang="en">
                <a:solidFill>
                  <a:srgbClr val="0000FF"/>
                </a:solidFill>
              </a:rPr>
              <a:t>L </a:t>
            </a:r>
            <a:r>
              <a:rPr lang="en">
                <a:solidFill>
                  <a:schemeClr val="lt1"/>
                </a:solidFill>
              </a:rPr>
              <a:t>(</a:t>
            </a:r>
            <a:r>
              <a:rPr lang="en">
                <a:solidFill>
                  <a:srgbClr val="FF9900"/>
                </a:solidFill>
              </a:rPr>
              <a:t>M</a:t>
            </a:r>
            <a:r>
              <a:rPr lang="en">
                <a:solidFill>
                  <a:schemeClr val="lt1"/>
                </a:solidFill>
              </a:rPr>
              <a:t> (</a:t>
            </a:r>
            <a:r>
              <a:rPr lang="en">
                <a:solidFill>
                  <a:srgbClr val="00FF00"/>
                </a:solidFill>
              </a:rPr>
              <a:t>I’(μ, 𝜎, x)</a:t>
            </a:r>
            <a:r>
              <a:rPr lang="en">
                <a:solidFill>
                  <a:schemeClr val="lt1"/>
                </a:solidFill>
              </a:rPr>
              <a:t>), </a:t>
            </a:r>
            <a:r>
              <a:rPr lang="en">
                <a:solidFill>
                  <a:srgbClr val="FF9900"/>
                </a:solidFill>
              </a:rPr>
              <a:t>y</a:t>
            </a:r>
            <a:r>
              <a:rPr lang="en">
                <a:solidFill>
                  <a:schemeClr val="lt1"/>
                </a:solidFill>
              </a:rPr>
              <a:t>)</a:t>
            </a:r>
            <a:r>
              <a:rPr lang="en" sz="2600">
                <a:solidFill>
                  <a:schemeClr val="lt1"/>
                </a:solidFill>
              </a:rPr>
              <a:t>)</a:t>
            </a:r>
            <a:r>
              <a:rPr lang="en" sz="1500">
                <a:solidFill>
                  <a:schemeClr val="lt1"/>
                </a:solidFill>
              </a:rPr>
              <a:t>   such that    </a:t>
            </a:r>
            <a:r>
              <a:rPr lang="en" sz="1400">
                <a:solidFill>
                  <a:schemeClr val="lt1"/>
                </a:solidFill>
              </a:rPr>
              <a:t>|| I’ - I ||</a:t>
            </a:r>
            <a:r>
              <a:rPr baseline="-25000" lang="en" sz="1900">
                <a:solidFill>
                  <a:schemeClr val="lt1"/>
                </a:solidFill>
              </a:rPr>
              <a:t>∞</a:t>
            </a:r>
            <a:r>
              <a:rPr lang="en" sz="1900">
                <a:solidFill>
                  <a:schemeClr val="lt1"/>
                </a:solidFill>
              </a:rPr>
              <a:t> </a:t>
            </a:r>
            <a:r>
              <a:rPr lang="en" sz="1500">
                <a:solidFill>
                  <a:schemeClr val="lt1"/>
                </a:solidFill>
              </a:rPr>
              <a:t>&lt; ϵ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White-Box Attack Cont.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1979950" y="4194950"/>
            <a:ext cx="3465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I’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04" name="Google Shape;204;p29"/>
          <p:cNvSpPr/>
          <p:nvPr/>
        </p:nvSpPr>
        <p:spPr>
          <a:xfrm>
            <a:off x="1587850" y="3877900"/>
            <a:ext cx="5389800" cy="654900"/>
          </a:xfrm>
          <a:prstGeom prst="rect">
            <a:avLst/>
          </a:prstGeom>
          <a:solidFill>
            <a:srgbClr val="EDEA20">
              <a:alpha val="88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2764275" y="2012850"/>
            <a:ext cx="2699400" cy="513300"/>
          </a:xfrm>
          <a:prstGeom prst="rect">
            <a:avLst/>
          </a:prstGeom>
          <a:solidFill>
            <a:srgbClr val="EDEA20">
              <a:alpha val="88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350" y="0"/>
            <a:ext cx="917651" cy="91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Such optimization equations can be solved using PGD (implementations available and heavily used)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For simplicity we used 2 Gaussians only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3" name="Google Shape;21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White-Box Attack Cont.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64483"/>
            <a:ext cx="9144002" cy="140363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/>
        </p:nvSpPr>
        <p:spPr>
          <a:xfrm>
            <a:off x="1576200" y="4361225"/>
            <a:ext cx="59916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Progression of noise on a normal image for initial steps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336025" y="0"/>
            <a:ext cx="807975" cy="8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White-Box Attack Accuracy</a:t>
            </a:r>
            <a:endParaRPr b="1">
              <a:solidFill>
                <a:schemeClr val="lt1"/>
              </a:solidFill>
            </a:endParaRPr>
          </a:p>
        </p:txBody>
      </p:sp>
      <p:graphicFrame>
        <p:nvGraphicFramePr>
          <p:cNvPr id="223" name="Google Shape;223;p31"/>
          <p:cNvGraphicFramePr/>
          <p:nvPr/>
        </p:nvGraphicFramePr>
        <p:xfrm>
          <a:off x="888650" y="132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{DC68D571-7434-4CE5-B498-8A0CE9FFC561}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Inception-v3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Resnet-34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Resnet-50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Resnet-101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ViT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Inception-v3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78%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Resnet-34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87%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Resnet-50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81%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Resnet-101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88%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224" name="Google Shape;224;p31"/>
          <p:cNvGraphicFramePr/>
          <p:nvPr/>
        </p:nvGraphicFramePr>
        <p:xfrm>
          <a:off x="888650" y="330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{DC68D571-7434-4CE5-B498-8A0CE9FFC561}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ViT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81%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25" name="Google Shape;225;p31"/>
          <p:cNvSpPr txBox="1"/>
          <p:nvPr/>
        </p:nvSpPr>
        <p:spPr>
          <a:xfrm>
            <a:off x="888650" y="3969100"/>
            <a:ext cx="41859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These are for 100 images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426" y="-92525"/>
            <a:ext cx="738574" cy="9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>
                <a:solidFill>
                  <a:schemeClr val="lt1"/>
                </a:solidFill>
              </a:rPr>
              <a:t>What is NSFW?</a:t>
            </a:r>
            <a:endParaRPr sz="262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300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Not Safe For Work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277325" y="0"/>
            <a:ext cx="866675" cy="7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23100" y="1673075"/>
            <a:ext cx="84978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How?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0" y="151925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311700" y="2165475"/>
            <a:ext cx="8383200" cy="22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Consists of Images in these categories:</a:t>
            </a:r>
            <a:endParaRPr sz="18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Explicit Adult Content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Violent or Gore Content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Hate Speech and Harassment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Drug and Substance Abuse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Explicit Language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Graphic or Disturbing Images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Sensitive or Triggering Material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We now know that heat-maps of grad-cam are important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Based on the similarity scores we saw earlier, we may say that for any other “classification model”, heat-maps will be similar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So we can use these heat-maps for black-box attacks too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Black</a:t>
            </a:r>
            <a:r>
              <a:rPr b="1" lang="en">
                <a:solidFill>
                  <a:schemeClr val="lt1"/>
                </a:solidFill>
              </a:rPr>
              <a:t>-Box Attack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34" name="Google Shape;234;p32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8295750" y="0"/>
            <a:ext cx="848250" cy="8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Black</a:t>
            </a:r>
            <a:r>
              <a:rPr b="1" lang="en">
                <a:solidFill>
                  <a:schemeClr val="lt1"/>
                </a:solidFill>
              </a:rPr>
              <a:t>-Box Attack Accuracy</a:t>
            </a:r>
            <a:endParaRPr b="1">
              <a:solidFill>
                <a:schemeClr val="lt1"/>
              </a:solidFill>
            </a:endParaRPr>
          </a:p>
        </p:txBody>
      </p:sp>
      <p:graphicFrame>
        <p:nvGraphicFramePr>
          <p:cNvPr id="241" name="Google Shape;241;p33"/>
          <p:cNvGraphicFramePr/>
          <p:nvPr/>
        </p:nvGraphicFramePr>
        <p:xfrm>
          <a:off x="888650" y="132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{DC68D571-7434-4CE5-B498-8A0CE9FFC561}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Inception-v3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Resnet-34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Resnet-50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Resnet-101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ViT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Inception-v3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1%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9%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4%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Resnet-34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7%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9%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2%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Resnet-50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8%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3%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6%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Resnet-101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6%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1%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6%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6%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242" name="Google Shape;242;p33"/>
          <p:cNvGraphicFramePr/>
          <p:nvPr/>
        </p:nvGraphicFramePr>
        <p:xfrm>
          <a:off x="888650" y="330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{DC68D571-7434-4CE5-B498-8A0CE9FFC561}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ViT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1%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7%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1%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8%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43" name="Google Shape;243;p33"/>
          <p:cNvSpPr txBox="1"/>
          <p:nvPr/>
        </p:nvSpPr>
        <p:spPr>
          <a:xfrm>
            <a:off x="888650" y="3969100"/>
            <a:ext cx="41859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These are for 100 images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44" name="Google Shape;244;p33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8264900" y="0"/>
            <a:ext cx="879101" cy="8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Algorithm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Train multiple models </a:t>
            </a:r>
            <a:r>
              <a:rPr i="1" lang="en">
                <a:solidFill>
                  <a:schemeClr val="lt1"/>
                </a:solidFill>
              </a:rPr>
              <a:t>M</a:t>
            </a:r>
            <a:r>
              <a:rPr baseline="-25000" i="1" lang="en">
                <a:solidFill>
                  <a:schemeClr val="lt1"/>
                </a:solidFill>
              </a:rPr>
              <a:t>1</a:t>
            </a:r>
            <a:r>
              <a:rPr i="1" lang="en">
                <a:solidFill>
                  <a:schemeClr val="lt1"/>
                </a:solidFill>
              </a:rPr>
              <a:t>, M</a:t>
            </a:r>
            <a:r>
              <a:rPr baseline="-25000" i="1" lang="en">
                <a:solidFill>
                  <a:schemeClr val="lt1"/>
                </a:solidFill>
              </a:rPr>
              <a:t>2</a:t>
            </a:r>
            <a:r>
              <a:rPr i="1" lang="en">
                <a:solidFill>
                  <a:schemeClr val="lt1"/>
                </a:solidFill>
              </a:rPr>
              <a:t>,</a:t>
            </a:r>
            <a:r>
              <a:rPr lang="en">
                <a:solidFill>
                  <a:schemeClr val="lt1"/>
                </a:solidFill>
              </a:rPr>
              <a:t> ……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For any image I, generate grad-cam heatmaps </a:t>
            </a:r>
            <a:r>
              <a:rPr i="1" lang="en">
                <a:solidFill>
                  <a:schemeClr val="lt1"/>
                </a:solidFill>
              </a:rPr>
              <a:t>G</a:t>
            </a:r>
            <a:r>
              <a:rPr baseline="-25000" i="1" lang="en">
                <a:solidFill>
                  <a:schemeClr val="lt1"/>
                </a:solidFill>
              </a:rPr>
              <a:t>1</a:t>
            </a:r>
            <a:r>
              <a:rPr lang="en">
                <a:solidFill>
                  <a:schemeClr val="lt1"/>
                </a:solidFill>
              </a:rPr>
              <a:t>, </a:t>
            </a:r>
            <a:r>
              <a:rPr i="1" lang="en">
                <a:solidFill>
                  <a:schemeClr val="lt1"/>
                </a:solidFill>
              </a:rPr>
              <a:t>G</a:t>
            </a:r>
            <a:r>
              <a:rPr baseline="-25000" i="1" lang="en">
                <a:solidFill>
                  <a:schemeClr val="lt1"/>
                </a:solidFill>
              </a:rPr>
              <a:t>2</a:t>
            </a:r>
            <a:r>
              <a:rPr lang="en">
                <a:solidFill>
                  <a:schemeClr val="lt1"/>
                </a:solidFill>
              </a:rPr>
              <a:t>, …..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Take the intersection of these heatmaps </a:t>
            </a:r>
            <a:r>
              <a:rPr i="1" lang="en">
                <a:solidFill>
                  <a:schemeClr val="lt1"/>
                </a:solidFill>
              </a:rPr>
              <a:t>G</a:t>
            </a:r>
            <a:r>
              <a:rPr baseline="-25000" i="1" lang="en">
                <a:solidFill>
                  <a:schemeClr val="lt1"/>
                </a:solidFill>
              </a:rPr>
              <a:t>1</a:t>
            </a:r>
            <a:r>
              <a:rPr lang="en">
                <a:solidFill>
                  <a:schemeClr val="lt1"/>
                </a:solidFill>
              </a:rPr>
              <a:t> ∩ </a:t>
            </a:r>
            <a:r>
              <a:rPr i="1" lang="en">
                <a:solidFill>
                  <a:schemeClr val="lt1"/>
                </a:solidFill>
              </a:rPr>
              <a:t>G</a:t>
            </a:r>
            <a:r>
              <a:rPr baseline="-25000" i="1" lang="en">
                <a:solidFill>
                  <a:schemeClr val="lt1"/>
                </a:solidFill>
              </a:rPr>
              <a:t>2</a:t>
            </a:r>
            <a:r>
              <a:rPr i="1"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∩ ……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Using the final heatmap, do the same procedure as in White-box attack</a:t>
            </a:r>
            <a:endParaRPr>
              <a:solidFill>
                <a:schemeClr val="lt1"/>
              </a:solidFill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lt1"/>
                </a:solidFill>
              </a:rPr>
              <a:t>arg max</a:t>
            </a:r>
            <a:r>
              <a:rPr lang="en" sz="1500">
                <a:solidFill>
                  <a:schemeClr val="lt1"/>
                </a:solidFill>
              </a:rPr>
              <a:t>   </a:t>
            </a:r>
            <a:r>
              <a:rPr lang="en" sz="2600">
                <a:solidFill>
                  <a:schemeClr val="lt1"/>
                </a:solidFill>
              </a:rPr>
              <a:t>(</a:t>
            </a:r>
            <a:r>
              <a:rPr lang="en" sz="1800">
                <a:solidFill>
                  <a:srgbClr val="0000FF"/>
                </a:solidFill>
              </a:rPr>
              <a:t>L </a:t>
            </a:r>
            <a:r>
              <a:rPr lang="en" sz="1800">
                <a:solidFill>
                  <a:schemeClr val="lt1"/>
                </a:solidFill>
              </a:rPr>
              <a:t>(</a:t>
            </a:r>
            <a:r>
              <a:rPr lang="en" sz="1800">
                <a:solidFill>
                  <a:srgbClr val="FF9900"/>
                </a:solidFill>
              </a:rPr>
              <a:t>M</a:t>
            </a:r>
            <a:r>
              <a:rPr lang="en" sz="1800">
                <a:solidFill>
                  <a:schemeClr val="lt1"/>
                </a:solidFill>
              </a:rPr>
              <a:t> (</a:t>
            </a:r>
            <a:r>
              <a:rPr lang="en" sz="1800">
                <a:solidFill>
                  <a:srgbClr val="00FF00"/>
                </a:solidFill>
              </a:rPr>
              <a:t>I’(μ, 𝜎, x)</a:t>
            </a:r>
            <a:r>
              <a:rPr lang="en" sz="1800">
                <a:solidFill>
                  <a:schemeClr val="lt1"/>
                </a:solidFill>
              </a:rPr>
              <a:t>), </a:t>
            </a:r>
            <a:r>
              <a:rPr lang="en" sz="1800">
                <a:solidFill>
                  <a:srgbClr val="FF9900"/>
                </a:solidFill>
              </a:rPr>
              <a:t>y</a:t>
            </a:r>
            <a:r>
              <a:rPr lang="en" sz="1800">
                <a:solidFill>
                  <a:schemeClr val="lt1"/>
                </a:solidFill>
              </a:rPr>
              <a:t>)</a:t>
            </a:r>
            <a:r>
              <a:rPr lang="en" sz="2600">
                <a:solidFill>
                  <a:schemeClr val="lt1"/>
                </a:solidFill>
              </a:rPr>
              <a:t>)</a:t>
            </a:r>
            <a:r>
              <a:rPr lang="en" sz="1500">
                <a:solidFill>
                  <a:schemeClr val="lt1"/>
                </a:solidFill>
              </a:rPr>
              <a:t>   such that </a:t>
            </a:r>
            <a:r>
              <a:rPr lang="en">
                <a:solidFill>
                  <a:schemeClr val="lt1"/>
                </a:solidFill>
              </a:rPr>
              <a:t>|| I’ - I ||</a:t>
            </a:r>
            <a:r>
              <a:rPr baseline="-25000" lang="en" sz="1900">
                <a:solidFill>
                  <a:schemeClr val="lt1"/>
                </a:solidFill>
              </a:rPr>
              <a:t>∞</a:t>
            </a:r>
            <a:r>
              <a:rPr lang="en" sz="1900">
                <a:solidFill>
                  <a:schemeClr val="lt1"/>
                </a:solidFill>
              </a:rPr>
              <a:t> </a:t>
            </a:r>
            <a:r>
              <a:rPr lang="en" sz="1500">
                <a:solidFill>
                  <a:schemeClr val="lt1"/>
                </a:solidFill>
              </a:rPr>
              <a:t>&lt; ϵ</a:t>
            </a:r>
            <a:endParaRPr sz="15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M is </a:t>
            </a:r>
            <a:r>
              <a:rPr b="1" lang="en">
                <a:solidFill>
                  <a:schemeClr val="lt1"/>
                </a:solidFill>
              </a:rPr>
              <a:t>Resnet101 </a:t>
            </a:r>
            <a:r>
              <a:rPr lang="en">
                <a:solidFill>
                  <a:schemeClr val="lt1"/>
                </a:solidFill>
              </a:rPr>
              <a:t>(ensemble can be used)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7450" y="0"/>
            <a:ext cx="786550" cy="7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Black-Box Attack for Reddit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3" name="Google Shape;253;p34"/>
          <p:cNvSpPr/>
          <p:nvPr/>
        </p:nvSpPr>
        <p:spPr>
          <a:xfrm>
            <a:off x="1669950" y="3030575"/>
            <a:ext cx="5389800" cy="654900"/>
          </a:xfrm>
          <a:prstGeom prst="rect">
            <a:avLst/>
          </a:prstGeom>
          <a:solidFill>
            <a:srgbClr val="EDEA20">
              <a:alpha val="88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chemeClr val="lt1"/>
                </a:solidFill>
              </a:rPr>
              <a:t>Results</a:t>
            </a:r>
            <a:endParaRPr b="1" sz="2620">
              <a:solidFill>
                <a:schemeClr val="lt1"/>
              </a:solidFill>
            </a:endParaRPr>
          </a:p>
        </p:txBody>
      </p:sp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We have been able to post image on Reddit not tagged as NSFW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Because of multiple queries for initial days, our accounts keep getting banned (either due to spamming or NSFW pics)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Hence, not able to do an extensive amount of testing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Out of the 10 images we prepared, 2 were passed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095" y="0"/>
            <a:ext cx="751899" cy="74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chemeClr val="lt1"/>
                </a:solidFill>
              </a:rPr>
              <a:t>Possible reasons of some failures</a:t>
            </a:r>
            <a:endParaRPr b="1" sz="2620">
              <a:solidFill>
                <a:schemeClr val="lt1"/>
              </a:solidFill>
            </a:endParaRPr>
          </a:p>
        </p:txBody>
      </p:sp>
      <p:sp>
        <p:nvSpPr>
          <p:cNvPr id="266" name="Google Shape;26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At the end of the day, Reddit might not be doing classification at all, it might be doing detection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Classification attacks may not work on detection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7" name="Google Shape;267;p36"/>
          <p:cNvPicPr preferRelativeResize="0"/>
          <p:nvPr/>
        </p:nvPicPr>
        <p:blipFill rotWithShape="1">
          <a:blip r:embed="rId3">
            <a:alphaModFix/>
          </a:blip>
          <a:srcRect b="6514" l="9909" r="11133" t="15929"/>
          <a:stretch/>
        </p:blipFill>
        <p:spPr>
          <a:xfrm>
            <a:off x="2107675" y="2571750"/>
            <a:ext cx="1668900" cy="16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 rotWithShape="1">
          <a:blip r:embed="rId4">
            <a:alphaModFix/>
          </a:blip>
          <a:srcRect b="13261" l="18912" r="13950" t="16940"/>
          <a:stretch/>
        </p:blipFill>
        <p:spPr>
          <a:xfrm>
            <a:off x="4635750" y="2571750"/>
            <a:ext cx="1668900" cy="1702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 txBox="1"/>
          <p:nvPr/>
        </p:nvSpPr>
        <p:spPr>
          <a:xfrm>
            <a:off x="1299250" y="4264075"/>
            <a:ext cx="6411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FGSM attack working on classification but not on detection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0600" y="0"/>
            <a:ext cx="823400" cy="8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chemeClr val="lt1"/>
                </a:solidFill>
              </a:rPr>
              <a:t>Problems and Future Work</a:t>
            </a:r>
            <a:endParaRPr b="1" sz="2620">
              <a:solidFill>
                <a:schemeClr val="lt1"/>
              </a:solidFill>
            </a:endParaRPr>
          </a:p>
        </p:txBody>
      </p:sp>
      <p:sp>
        <p:nvSpPr>
          <p:cNvPr id="276" name="Google Shape;27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Optimization equation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Gaussian noise vs Random noise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Better way to handle heatmaps ?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Generalization of attacks for detection and classification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 detection dataset of NSFW (Nudenet)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095" y="0"/>
            <a:ext cx="751899" cy="7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7450" y="0"/>
            <a:ext cx="786550" cy="7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Failed Attempts/Attacks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4" name="Google Shape;28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Segment&amp;Complete implementation (WIP)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Adversarial Patch method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0" y="7475"/>
            <a:ext cx="19050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1" name="Google Shape;291;p39"/>
          <p:cNvSpPr txBox="1"/>
          <p:nvPr>
            <p:ph idx="1" type="body"/>
          </p:nvPr>
        </p:nvSpPr>
        <p:spPr>
          <a:xfrm>
            <a:off x="381100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If Approved, the results will be posted here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975" y="929100"/>
            <a:ext cx="3639777" cy="3639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0"/>
          <p:cNvSpPr txBox="1"/>
          <p:nvPr/>
        </p:nvSpPr>
        <p:spPr>
          <a:xfrm>
            <a:off x="987075" y="1804475"/>
            <a:ext cx="40254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Will be taken now</a:t>
            </a:r>
            <a:endParaRPr sz="3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1"/>
            <a:ext cx="91480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>
                <a:solidFill>
                  <a:schemeClr val="lt1"/>
                </a:solidFill>
              </a:rPr>
              <a:t>What is our Objective?</a:t>
            </a:r>
            <a:endParaRPr sz="2620">
              <a:solidFill>
                <a:schemeClr val="lt1"/>
              </a:solidFill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Proliferation of Social Media platforms with huge, diverse user base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These platforms use content moderation tools to filter the content that an end user can see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They work!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Our goal is target these moderation tools and </a:t>
            </a:r>
            <a:r>
              <a:rPr lang="en">
                <a:solidFill>
                  <a:schemeClr val="lt1"/>
                </a:solidFill>
              </a:rPr>
              <a:t>disguise </a:t>
            </a:r>
            <a:r>
              <a:rPr lang="en">
                <a:solidFill>
                  <a:schemeClr val="lt1"/>
                </a:solidFill>
              </a:rPr>
              <a:t>NSFW images as normal image!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0850" y="0"/>
            <a:ext cx="723149" cy="8300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05925" y="420650"/>
            <a:ext cx="81150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Project Objective</a:t>
            </a:r>
            <a:endParaRPr b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our</a:t>
            </a:r>
            <a:r>
              <a:rPr b="1" lang="en">
                <a:solidFill>
                  <a:schemeClr val="lt1"/>
                </a:solidFill>
              </a:rPr>
              <a:t> Motivation?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The research aims to conduct attacks on these systems to reveal vulnerabilities, evaluate resilience, and propose enhancement strategies.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There's a lack of research on NSFW-based adversarial attacks, motivating this study to understand and address NSFW detector limitations.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Ultimately, the goal is to contribute to the development of more robust content moderation mechanisms, creating safer and respectful online environments.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074" y="0"/>
            <a:ext cx="863926" cy="9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25" y="3115400"/>
            <a:ext cx="1835775" cy="18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Our Contributions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An NSFW clean dataset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 new white-box and black-box attack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First to use Grad-CAM for adversarial attacks specifically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074" y="0"/>
            <a:ext cx="863926" cy="9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Data Collection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075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Scraping Images from reddit forums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Removing Deleted Images, Duplicates and </a:t>
            </a:r>
            <a:r>
              <a:rPr lang="en">
                <a:solidFill>
                  <a:schemeClr val="lt1"/>
                </a:solidFill>
              </a:rPr>
              <a:t>corrupted images from dataset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Using GCP’s Detect explicit content (SafeSearch)</a:t>
            </a:r>
            <a:r>
              <a:rPr lang="en">
                <a:solidFill>
                  <a:schemeClr val="lt1"/>
                </a:solidFill>
              </a:rPr>
              <a:t> API to classify images downloaded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Ended up with 100K images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350" y="0"/>
            <a:ext cx="917651" cy="91765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3693775" y="2328900"/>
            <a:ext cx="29688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</a:t>
            </a:r>
            <a:r>
              <a:rPr lang="en" sz="1800">
                <a:solidFill>
                  <a:schemeClr val="lt1"/>
                </a:solidFill>
              </a:rPr>
              <a:t>nd PTSD!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350" y="2188550"/>
            <a:ext cx="1993125" cy="18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How to attack Content Monitoring tools?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There are two types of attacks we can do here: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WhiteBox Attack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BlackBox Attack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36025" y="0"/>
            <a:ext cx="807975" cy="8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What is WhiteBox Attack?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3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White-box attacks involve testing vulnerabilities by gaining full access and knowledge of the model’s internal workings, algorithms, and structure.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As part of our project we have attacked…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25" y="1897625"/>
            <a:ext cx="7546023" cy="24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426" y="-92525"/>
            <a:ext cx="738574" cy="9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03642"/>
            <a:ext cx="9144000" cy="1553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Bumble Attack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Bumble has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released</a:t>
            </a:r>
            <a:r>
              <a:rPr lang="en">
                <a:solidFill>
                  <a:schemeClr val="lt1"/>
                </a:solidFill>
              </a:rPr>
              <a:t> an </a:t>
            </a:r>
            <a:r>
              <a:rPr b="1" lang="en">
                <a:solidFill>
                  <a:schemeClr val="lt1"/>
                </a:solidFill>
              </a:rPr>
              <a:t>Open-Source</a:t>
            </a:r>
            <a:r>
              <a:rPr lang="en">
                <a:solidFill>
                  <a:schemeClr val="lt1"/>
                </a:solidFill>
              </a:rPr>
              <a:t> version of their Private </a:t>
            </a:r>
            <a:r>
              <a:rPr b="1" lang="en">
                <a:solidFill>
                  <a:schemeClr val="lt1"/>
                </a:solidFill>
              </a:rPr>
              <a:t>Detector</a:t>
            </a:r>
            <a:r>
              <a:rPr lang="en">
                <a:solidFill>
                  <a:schemeClr val="lt1"/>
                </a:solidFill>
              </a:rPr>
              <a:t> AI Feature to help tech community </a:t>
            </a:r>
            <a:r>
              <a:rPr b="1" lang="en">
                <a:solidFill>
                  <a:schemeClr val="lt1"/>
                </a:solidFill>
              </a:rPr>
              <a:t>Combat Cyberflashing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The developers have trained the model in tensorflow and provided the model weights, but we copied the architecture into PyTorch and trained on our dataset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We used the GradCAM tool to generate adversarial images for pytorch model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Stephen (Senior ML Scientist at Bumble) helped us at times, the findings will be shared with them to improve their systems.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b="0" l="0" r="50000" t="0"/>
          <a:stretch/>
        </p:blipFill>
        <p:spPr>
          <a:xfrm>
            <a:off x="8295750" y="0"/>
            <a:ext cx="848250" cy="8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5548" y="3642975"/>
            <a:ext cx="1308452" cy="15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5743725" y="4208350"/>
            <a:ext cx="23328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Stephen O' Farrell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Steeeephen (Ste) (github.com)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000000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